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5" r:id="rId3"/>
    <p:sldId id="266" r:id="rId4"/>
  </p:sldIdLst>
  <p:sldSz cx="9144000" cy="6858000" type="screen4x3"/>
  <p:notesSz cx="6797675" cy="99282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j Mohammad, N." initials="HMN" lastIdx="1" clrIdx="0"/>
  <p:cmAuthor id="2" name="JL" initials="JL" lastIdx="1" clrIdx="1">
    <p:extLst>
      <p:ext uri="{19B8F6BF-5375-455C-9EA6-DF929625EA0E}">
        <p15:presenceInfo xmlns:p15="http://schemas.microsoft.com/office/powerpoint/2012/main" userId="JL" providerId="None"/>
      </p:ext>
    </p:extLst>
  </p:cmAuthor>
  <p:cmAuthor id="3" name="Sunshine ." initials="S." lastIdx="21" clrIdx="2">
    <p:extLst>
      <p:ext uri="{19B8F6BF-5375-455C-9EA6-DF929625EA0E}">
        <p15:presenceInfo xmlns:p15="http://schemas.microsoft.com/office/powerpoint/2012/main" userId="6c1066c42f655df8" providerId="Windows Live"/>
      </p:ext>
    </p:extLst>
  </p:cmAuthor>
  <p:cmAuthor id="4" name="Sandy van Laar" initials="SvL" lastIdx="4" clrIdx="3">
    <p:extLst>
      <p:ext uri="{19B8F6BF-5375-455C-9EA6-DF929625EA0E}">
        <p15:presenceInfo xmlns:p15="http://schemas.microsoft.com/office/powerpoint/2012/main" userId="Sandy van Laa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3366CC"/>
    <a:srgbClr val="CCFFCC"/>
    <a:srgbClr val="46DBFF"/>
    <a:srgbClr val="FD9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1"/>
  </p:normalViewPr>
  <p:slideViewPr>
    <p:cSldViewPr>
      <p:cViewPr varScale="1">
        <p:scale>
          <a:sx n="85" d="100"/>
          <a:sy n="85" d="100"/>
        </p:scale>
        <p:origin x="6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7D88862D-A0F9-43DF-B3C0-EC58D490E2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C359896-A879-4685-B55C-57E725F387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934819-0438-4BDA-96DF-99ACA43C9809}" type="datetimeFigureOut">
              <a:rPr lang="nl-NL" altLang="nl-NL"/>
              <a:pPr>
                <a:defRPr/>
              </a:pPr>
              <a:t>16-9-2022</a:t>
            </a:fld>
            <a:endParaRPr lang="nl-NL" alt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95FA7C2E-C761-4B5C-8194-8DEC181D64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F952408F-8FEC-4BD3-8C58-FB96440DD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9BF6CC1-5BA7-4AC9-BE01-26F8BE1E1C0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C65394A-93FF-41CF-8C5A-7B5E727A5E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F2CB65-F547-4D97-8657-BFA622A2088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69354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>
            <a:extLst>
              <a:ext uri="{FF2B5EF4-FFF2-40B4-BE49-F238E27FC236}">
                <a16:creationId xmlns:a16="http://schemas.microsoft.com/office/drawing/2014/main" id="{79B7F6FD-3F76-493A-8A2B-A6495E9B7E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Tijdelijke aanduiding voor notities 2">
            <a:extLst>
              <a:ext uri="{FF2B5EF4-FFF2-40B4-BE49-F238E27FC236}">
                <a16:creationId xmlns:a16="http://schemas.microsoft.com/office/drawing/2014/main" id="{73CCD281-281A-4777-936A-18279B09D0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nl-NL">
              <a:ea typeface="ＭＳ Ｐゴシック" panose="020B0600070205080204" pitchFamily="34" charset="-128"/>
            </a:endParaRPr>
          </a:p>
        </p:txBody>
      </p:sp>
      <p:sp>
        <p:nvSpPr>
          <p:cNvPr id="6148" name="Tijdelijke aanduiding voor dianummer 3">
            <a:extLst>
              <a:ext uri="{FF2B5EF4-FFF2-40B4-BE49-F238E27FC236}">
                <a16:creationId xmlns:a16="http://schemas.microsoft.com/office/drawing/2014/main" id="{6B39CDAE-09D0-43F6-90F8-14AADDAC85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CC7B7B4-EEAD-4CD5-991C-7CB227A296C1}" type="slidenum">
              <a:rPr lang="nl-NL" altLang="nl-NL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358681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>
            <a:extLst>
              <a:ext uri="{FF2B5EF4-FFF2-40B4-BE49-F238E27FC236}">
                <a16:creationId xmlns:a16="http://schemas.microsoft.com/office/drawing/2014/main" id="{79B7F6FD-3F76-493A-8A2B-A6495E9B7E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Tijdelijke aanduiding voor notities 2">
            <a:extLst>
              <a:ext uri="{FF2B5EF4-FFF2-40B4-BE49-F238E27FC236}">
                <a16:creationId xmlns:a16="http://schemas.microsoft.com/office/drawing/2014/main" id="{73CCD281-281A-4777-936A-18279B09D0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nl-NL">
              <a:ea typeface="ＭＳ Ｐゴシック" panose="020B0600070205080204" pitchFamily="34" charset="-128"/>
            </a:endParaRPr>
          </a:p>
        </p:txBody>
      </p:sp>
      <p:sp>
        <p:nvSpPr>
          <p:cNvPr id="6148" name="Tijdelijke aanduiding voor dianummer 3">
            <a:extLst>
              <a:ext uri="{FF2B5EF4-FFF2-40B4-BE49-F238E27FC236}">
                <a16:creationId xmlns:a16="http://schemas.microsoft.com/office/drawing/2014/main" id="{6B39CDAE-09D0-43F6-90F8-14AADDAC85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CC7B7B4-EEAD-4CD5-991C-7CB227A296C1}" type="slidenum">
              <a:rPr lang="nl-NL" altLang="nl-NL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2322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>
            <a:extLst>
              <a:ext uri="{FF2B5EF4-FFF2-40B4-BE49-F238E27FC236}">
                <a16:creationId xmlns:a16="http://schemas.microsoft.com/office/drawing/2014/main" id="{79B7F6FD-3F76-493A-8A2B-A6495E9B7EF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Tijdelijke aanduiding voor notities 2">
            <a:extLst>
              <a:ext uri="{FF2B5EF4-FFF2-40B4-BE49-F238E27FC236}">
                <a16:creationId xmlns:a16="http://schemas.microsoft.com/office/drawing/2014/main" id="{73CCD281-281A-4777-936A-18279B09D0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nl-NL">
              <a:ea typeface="ＭＳ Ｐゴシック" panose="020B0600070205080204" pitchFamily="34" charset="-128"/>
            </a:endParaRPr>
          </a:p>
        </p:txBody>
      </p:sp>
      <p:sp>
        <p:nvSpPr>
          <p:cNvPr id="6148" name="Tijdelijke aanduiding voor dianummer 3">
            <a:extLst>
              <a:ext uri="{FF2B5EF4-FFF2-40B4-BE49-F238E27FC236}">
                <a16:creationId xmlns:a16="http://schemas.microsoft.com/office/drawing/2014/main" id="{6B39CDAE-09D0-43F6-90F8-14AADDAC85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CC7B7B4-EEAD-4CD5-991C-7CB227A296C1}" type="slidenum">
              <a:rPr lang="nl-NL" altLang="nl-NL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687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C84664-7175-4994-B4AE-F0A702C0D6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5F9065-60E4-46F6-B5FC-3E27466C1D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C56BC4-F477-4051-BD44-47F72E6D1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8958F4-8FDD-4E0F-8B4B-825C2822D3D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4046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8C9375-2C40-4038-9163-B57385B53D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BC1458-D79E-43AC-BDBA-C96B1CE7FE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3463D6-B3DD-4699-BD13-846B608DE0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F4B3BB-4625-4DAB-95D2-0071FF2CCC1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2694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9423D3-D62F-402B-B05B-EF8829BF36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0C484F6-D676-4AA7-9773-3B2FE80A47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634278C-8C28-48EF-B4DF-DB076C5AF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009FB-DAD7-4B17-AFA3-6D3DFC5A9E6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50923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NL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4A5A2D-A7D6-4A45-AF47-FE007A474E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97B54E-BA24-49FA-86E1-6A8DA64C7F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41A5E1-137C-46BB-9AC4-442E6DD1D1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65C46-025D-4DE3-B2F7-E9DEDFA480B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7091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9E1773-7AFB-445F-9F4B-2B6E55E13B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754C24-41B7-4D63-A98D-049AB8B302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CDD0D-1375-4EE6-AC19-F54B20D54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8EBA37-2811-4724-81D9-99BF981F283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2763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6F9DCA-1058-4C55-A224-209A205909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9141F9-2E02-4B46-A186-C5F1252F8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9DC8A8C-8FFB-4299-8BE1-ABBBB1A2CD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628475-829E-41A5-9078-16C9D2AC249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8764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2AB603-311D-45D6-BA16-920EE198B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865D4A-52AA-4419-B4C8-FC4ED99141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17E475-80A8-4843-943C-8ABA5E6F8B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5DB62-1698-479C-91BF-4FF9A600BD4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9434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BE358D6-6AF5-4605-A3BF-30997CEC95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16E084C-5D52-4F31-8355-5AC6BC6307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753F624-D3B7-45A2-8BDF-33EFA046E9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A1DE6E-A515-422B-8706-D071FC91269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9339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EE03E40-9CFE-4D6E-8E87-73E5BF3167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D6273C-4137-44F1-9564-B4A1ACF56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0CB98EE-E4B6-4CE5-8DC7-4E9C27F0CF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8B8FFF-D7C1-41A5-864C-72EB055EC42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6018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2FB43FC-6058-4545-B76C-D84E64697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CB95EE-D390-46B6-9FAE-9FF3A889BE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2848055-BF19-420A-84F1-DD2F0580E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A61B3-A0A8-4224-AC39-15481222369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43517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90EF83-D0B2-4386-96FD-C9CC254E1A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2BC5C5-EA64-4006-B49A-6B304BC485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EAC2DD-A408-4EF8-BB9D-EC09E9064F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B61B80-5CA2-4382-87C6-B5C96A24719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67816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31DA00-690D-4EE9-A79C-E1D60EBDB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EFA16A-03CA-4BA8-8FD0-69ECD0947D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591824-63D6-4180-8CE9-55F67B11A5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9C9720-C186-4093-BAEB-017CB6D3F70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07693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1F44F82-E091-488D-A192-DAE212FB27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326E4C-F82C-418D-9209-7752170AF5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3201515-0FDE-4FC8-AB86-1E598E1B351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3B3DF48-79D5-4C3B-8787-6473936748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F1A82AC-AD6D-4A1A-9213-BB5BFF2ED04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F40018A-5CD8-4DA3-8A33-8EE9B98C0AEA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63">
            <a:extLst>
              <a:ext uri="{FF2B5EF4-FFF2-40B4-BE49-F238E27FC236}">
                <a16:creationId xmlns:a16="http://schemas.microsoft.com/office/drawing/2014/main" id="{71906F7D-B429-4208-A416-F41432B920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199" y="404664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nl-NL" sz="3500" i="1" dirty="0" err="1">
                <a:solidFill>
                  <a:schemeClr val="accent2"/>
                </a:solidFill>
              </a:rPr>
              <a:t>Translational</a:t>
            </a:r>
            <a:r>
              <a:rPr lang="nl-NL" sz="3500" i="1" dirty="0">
                <a:solidFill>
                  <a:schemeClr val="accent2"/>
                </a:solidFill>
              </a:rPr>
              <a:t> Immune </a:t>
            </a:r>
            <a:r>
              <a:rPr lang="nl-NL" sz="3500" i="1" dirty="0" err="1">
                <a:solidFill>
                  <a:schemeClr val="accent2"/>
                </a:solidFill>
              </a:rPr>
              <a:t>Oncology</a:t>
            </a:r>
            <a:r>
              <a:rPr lang="nl-NL" sz="3500" i="1" dirty="0">
                <a:solidFill>
                  <a:schemeClr val="accent2"/>
                </a:solidFill>
              </a:rPr>
              <a:t>  2022, </a:t>
            </a:r>
            <a:r>
              <a:rPr lang="nl-NL" sz="3500" i="1" dirty="0" err="1">
                <a:solidFill>
                  <a:schemeClr val="accent2"/>
                </a:solidFill>
              </a:rPr>
              <a:t>History</a:t>
            </a:r>
            <a:r>
              <a:rPr lang="nl-NL" sz="3500" i="1" dirty="0">
                <a:solidFill>
                  <a:schemeClr val="accent2"/>
                </a:solidFill>
              </a:rPr>
              <a:t> Immune </a:t>
            </a:r>
            <a:r>
              <a:rPr lang="nl-NL" sz="3500" i="1" dirty="0" err="1">
                <a:solidFill>
                  <a:schemeClr val="accent2"/>
                </a:solidFill>
              </a:rPr>
              <a:t>Oncology</a:t>
            </a:r>
            <a:r>
              <a:rPr lang="nl-NL" sz="3500" i="1" dirty="0">
                <a:solidFill>
                  <a:schemeClr val="accent2"/>
                </a:solidFill>
              </a:rPr>
              <a:t>, TME, Therapies</a:t>
            </a:r>
          </a:p>
        </p:txBody>
      </p:sp>
      <p:graphicFrame>
        <p:nvGraphicFramePr>
          <p:cNvPr id="7435" name="Group 267">
            <a:extLst>
              <a:ext uri="{FF2B5EF4-FFF2-40B4-BE49-F238E27FC236}">
                <a16:creationId xmlns:a16="http://schemas.microsoft.com/office/drawing/2014/main" id="{C1ECF305-D3DC-4185-993D-A912047C9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556967"/>
              </p:ext>
            </p:extLst>
          </p:nvPr>
        </p:nvGraphicFramePr>
        <p:xfrm>
          <a:off x="1001099" y="1844824"/>
          <a:ext cx="7141804" cy="4553485"/>
        </p:xfrm>
        <a:graphic>
          <a:graphicData uri="http://schemas.openxmlformats.org/drawingml/2006/table">
            <a:tbl>
              <a:tblPr/>
              <a:tblGrid>
                <a:gridCol w="1284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1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6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86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Monday 21</a:t>
                      </a:r>
                      <a:r>
                        <a:rPr kumimoji="0" lang="en-US" altLang="nl-NL" sz="1000" b="1" i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st</a:t>
                      </a: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Nov.</a:t>
                      </a:r>
                      <a:endParaRPr kumimoji="0" lang="nl-NL" alt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Speaker</a:t>
                      </a:r>
                      <a:endParaRPr kumimoji="0" lang="en-US" altLang="nl-N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Title/Topic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59">
                <a:tc gridSpan="3">
                  <a:txBody>
                    <a:bodyPr/>
                    <a:lstStyle/>
                    <a:p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Stratenum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. 2.106/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. 2.112/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Theme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: Tumor-immune crosstalk</a:t>
                      </a:r>
                    </a:p>
                    <a:p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Organizer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: Yvonne 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Vercoulen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, y.vercoulen@umcutrecht.nl</a:t>
                      </a:r>
                    </a:p>
                    <a:p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Preparation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nl-NL" sz="1600" b="1" dirty="0" err="1">
                          <a:solidFill>
                            <a:schemeClr val="bg1"/>
                          </a:solidFill>
                        </a:rPr>
                        <a:t>read</a:t>
                      </a:r>
                      <a:r>
                        <a:rPr lang="nl-NL" sz="1600" b="1" dirty="0">
                          <a:solidFill>
                            <a:schemeClr val="bg1"/>
                          </a:solidFill>
                        </a:rPr>
                        <a:t> paper TBD </a:t>
                      </a:r>
                      <a:r>
                        <a:rPr lang="nl-NL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(reading </a:t>
                      </a:r>
                      <a:r>
                        <a:rPr lang="nl-NL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instruction</a:t>
                      </a:r>
                      <a:r>
                        <a:rPr lang="nl-NL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nl-NL" sz="1600" b="0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see</a:t>
                      </a:r>
                      <a:r>
                        <a:rPr lang="nl-NL" sz="16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email).</a:t>
                      </a:r>
                      <a:endParaRPr lang="nl-NL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09.00-09.50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Yvonne 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Vercoulen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Introduction + explain assignment afternoon.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10.00-10.50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Ruben van </a:t>
                      </a:r>
                      <a:r>
                        <a:rPr kumimoji="0" lang="en-GB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Boxtel</a:t>
                      </a: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(Pr. </a:t>
                      </a:r>
                      <a:r>
                        <a:rPr kumimoji="0" lang="en-GB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Màxima</a:t>
                      </a: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GB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Center</a:t>
                      </a: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Mutator phenotypes cancers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0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11.00-11.50</a:t>
                      </a:r>
                      <a:endParaRPr lang="nl-NL" sz="1000" dirty="0"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000" i="1" baseline="0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Yvonne </a:t>
                      </a:r>
                      <a:r>
                        <a:rPr lang="nl-NL" sz="1000" i="1" baseline="0" dirty="0" err="1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Vercoulen</a:t>
                      </a:r>
                      <a:r>
                        <a:rPr lang="nl-NL" sz="1000" i="1" baseline="0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 (CMM, UMCU)</a:t>
                      </a:r>
                      <a:endParaRPr lang="nl-NL" sz="1000" dirty="0">
                        <a:solidFill>
                          <a:srgbClr val="1F497D"/>
                        </a:solidFill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Tumor microenvironment</a:t>
                      </a:r>
                      <a:endParaRPr lang="nl-NL" sz="1000" dirty="0"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25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12.00-12.50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Susanne Lens (CMM, UMCU)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0" i="1" u="none" kern="1200" dirty="0"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CIN &amp; innate response </a:t>
                      </a:r>
                      <a:endParaRPr kumimoji="0" lang="en-US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00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12.50-15:00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Lunch break -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discuss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the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paper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with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your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group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and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come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up </a:t>
                      </a:r>
                      <a:r>
                        <a:rPr lang="nl-NL" dirty="0" err="1">
                          <a:solidFill>
                            <a:schemeClr val="bg1"/>
                          </a:solidFill>
                        </a:rPr>
                        <a:t>with</a:t>
                      </a:r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 a follow-up experiment</a:t>
                      </a:r>
                    </a:p>
                  </a:txBody>
                  <a:tcPr marL="91435" marR="91435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14.00-15.00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Yvonne 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Vercoulen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(opportunity to ask questions)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2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15.00-16.15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Yvonne 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Vercoulen</a:t>
                      </a:r>
                      <a:endParaRPr kumimoji="0" lang="en-US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Prepare pitch follow-up research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000" i="1" baseline="0" dirty="0">
                        <a:solidFill>
                          <a:srgbClr val="1F497D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2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16.15-17.30</a:t>
                      </a:r>
                      <a:endParaRPr kumimoji="0" lang="en-US" alt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Yvonne 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Vercoulen</a:t>
                      </a:r>
                      <a:endParaRPr kumimoji="0" lang="en-US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Present follow-up experimental plans as a group</a:t>
                      </a:r>
                      <a:endParaRPr lang="nl-NL" sz="1000" i="1" baseline="0" dirty="0">
                        <a:solidFill>
                          <a:srgbClr val="1F497D"/>
                        </a:solidFill>
                        <a:latin typeface="Trebuchet MS" panose="020B0603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000" i="1" baseline="0" dirty="0">
                        <a:solidFill>
                          <a:srgbClr val="1F497D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23781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35" name="Group 267">
            <a:extLst>
              <a:ext uri="{FF2B5EF4-FFF2-40B4-BE49-F238E27FC236}">
                <a16:creationId xmlns:a16="http://schemas.microsoft.com/office/drawing/2014/main" id="{C1ECF305-D3DC-4185-993D-A912047C9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38892"/>
              </p:ext>
            </p:extLst>
          </p:nvPr>
        </p:nvGraphicFramePr>
        <p:xfrm>
          <a:off x="1001099" y="1772816"/>
          <a:ext cx="7141804" cy="4137591"/>
        </p:xfrm>
        <a:graphic>
          <a:graphicData uri="http://schemas.openxmlformats.org/drawingml/2006/table">
            <a:tbl>
              <a:tblPr/>
              <a:tblGrid>
                <a:gridCol w="1284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1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6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786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Tuesday 22</a:t>
                      </a:r>
                      <a:r>
                        <a:rPr kumimoji="0" lang="en-US" altLang="nl-NL" sz="1000" b="1" i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Nov.</a:t>
                      </a:r>
                      <a:endParaRPr kumimoji="0" lang="nl-NL" alt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Speaker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Title/Topic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59">
                <a:tc gridSpan="3">
                  <a:txBody>
                    <a:bodyPr/>
                    <a:lstStyle/>
                    <a:p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Stratenum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. 2.106/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. 2.112/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Theme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Immuno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600" baseline="0" dirty="0" err="1">
                          <a:solidFill>
                            <a:schemeClr val="bg1"/>
                          </a:solidFill>
                        </a:rPr>
                        <a:t>therapy</a:t>
                      </a:r>
                      <a:r>
                        <a:rPr lang="nl-NL" sz="1600" baseline="0" dirty="0">
                          <a:solidFill>
                            <a:schemeClr val="bg1"/>
                          </a:solidFill>
                        </a:rPr>
                        <a:t> of </a:t>
                      </a:r>
                      <a:r>
                        <a:rPr lang="nl-NL" sz="1600" baseline="0" dirty="0" err="1">
                          <a:solidFill>
                            <a:schemeClr val="bg1"/>
                          </a:solidFill>
                        </a:rPr>
                        <a:t>cancer</a:t>
                      </a:r>
                      <a:endParaRPr lang="nl-NL" sz="1600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Organizer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: Jeanette 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Leusen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, j.h.w.leusen@umcutrecht.nl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09.00-09.50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Ines Ramos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Checkpoints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10.00-10.50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?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?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5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11.10-11.50</a:t>
                      </a:r>
                      <a:endParaRPr lang="en-US" sz="1000" i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/>
                        <a:ea typeface="Cambria"/>
                        <a:cs typeface="Arial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nl-NL" sz="1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000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Jeanette </a:t>
                      </a:r>
                      <a:r>
                        <a:rPr lang="nl-NL" sz="1000" i="1" baseline="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Leusen</a:t>
                      </a:r>
                      <a:endParaRPr lang="nl-NL" sz="1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Targeted</a:t>
                      </a:r>
                      <a:r>
                        <a:rPr lang="en-US" sz="1000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 antibody </a:t>
                      </a:r>
                      <a:r>
                        <a:rPr lang="en-US" sz="1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therapy</a:t>
                      </a:r>
                      <a:endParaRPr lang="nl-NL" sz="10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5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12.00-12.45</a:t>
                      </a: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Rogier </a:t>
                      </a:r>
                      <a:r>
                        <a:rPr lang="nl-NL" sz="1000" i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Mous</a:t>
                      </a:r>
                      <a:endParaRPr lang="nl-NL" sz="1000" i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000" i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antibody</a:t>
                      </a:r>
                      <a:r>
                        <a:rPr lang="nl-NL" sz="1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 </a:t>
                      </a:r>
                      <a:r>
                        <a:rPr lang="nl-NL" sz="1000" i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therapy</a:t>
                      </a:r>
                      <a:r>
                        <a:rPr lang="nl-NL" sz="10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 in </a:t>
                      </a:r>
                      <a:r>
                        <a:rPr lang="nl-NL" sz="1000" i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clinic</a:t>
                      </a:r>
                      <a:endParaRPr lang="nl-NL" sz="1000" i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005732"/>
                  </a:ext>
                </a:extLst>
              </a:tr>
              <a:tr h="32700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12.45-13.30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nl-NL" dirty="0">
                          <a:solidFill>
                            <a:srgbClr val="FF0000"/>
                          </a:solidFill>
                        </a:rPr>
                        <a:t>Lunch break</a:t>
                      </a:r>
                      <a:endParaRPr lang="nl-NL" b="1" dirty="0">
                        <a:solidFill>
                          <a:srgbClr val="FF0000"/>
                        </a:solidFill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13.30-14.30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Marije 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Overdijk</a:t>
                      </a: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Genmab</a:t>
                      </a: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)</a:t>
                      </a:r>
                      <a:endParaRPr kumimoji="0" lang="en-US" alt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r>
                        <a:rPr lang="en-US" sz="10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From bench to bedside; DuoHexaBody-CD37</a:t>
                      </a:r>
                      <a:endParaRPr lang="en-US" sz="1000" b="0" i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  <a:p>
                      <a:endParaRPr lang="en-US" sz="1000" b="0" i="1" kern="12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Arial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25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14.30-16.30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Andreea Ioan (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Genmab</a:t>
                      </a: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) and Jeanette Leusen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Arial" charset="0"/>
                        </a:rPr>
                        <a:t>Short assignment: Academia versus Industry: from target to therapy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25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16.30-17.30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Andreea Ioan (</a:t>
                      </a:r>
                      <a:r>
                        <a:rPr kumimoji="0" lang="en-US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Genmab</a:t>
                      </a: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) and Jeanette Leusen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i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anose="020B0603020202020204" pitchFamily="34" charset="0"/>
                        </a:rPr>
                        <a:t>Pitch </a:t>
                      </a:r>
                      <a:r>
                        <a:rPr lang="nl-NL" sz="1000" i="1" baseline="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rebuchet MS" panose="020B0603020202020204" pitchFamily="34" charset="0"/>
                        </a:rPr>
                        <a:t>proposals</a:t>
                      </a:r>
                      <a:endParaRPr lang="nl-NL" sz="1000" i="1" baseline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971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43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35" name="Group 267">
            <a:extLst>
              <a:ext uri="{FF2B5EF4-FFF2-40B4-BE49-F238E27FC236}">
                <a16:creationId xmlns:a16="http://schemas.microsoft.com/office/drawing/2014/main" id="{C1ECF305-D3DC-4185-993D-A912047C90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889533"/>
              </p:ext>
            </p:extLst>
          </p:nvPr>
        </p:nvGraphicFramePr>
        <p:xfrm>
          <a:off x="1001099" y="1700808"/>
          <a:ext cx="7199803" cy="4515634"/>
        </p:xfrm>
        <a:graphic>
          <a:graphicData uri="http://schemas.openxmlformats.org/drawingml/2006/table">
            <a:tbl>
              <a:tblPr/>
              <a:tblGrid>
                <a:gridCol w="1283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96720">
                  <a:extLst>
                    <a:ext uri="{9D8B030D-6E8A-4147-A177-3AD203B41FA5}">
                      <a16:colId xmlns:a16="http://schemas.microsoft.com/office/drawing/2014/main" val="4189942056"/>
                    </a:ext>
                  </a:extLst>
                </a:gridCol>
              </a:tblGrid>
              <a:tr h="32786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Wednesday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23</a:t>
                      </a:r>
                      <a:r>
                        <a:rPr kumimoji="0" lang="en-US" altLang="nl-NL" sz="1000" b="1" i="1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th</a:t>
                      </a: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Nov.</a:t>
                      </a:r>
                      <a:endParaRPr kumimoji="0" lang="nl-NL" alt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Speaker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Title/Topic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5759">
                <a:tc gridSpan="4">
                  <a:txBody>
                    <a:bodyPr/>
                    <a:lstStyle/>
                    <a:p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Stratenum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. 2.106/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Str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. 2.112/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Theme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: Cellular Therapies</a:t>
                      </a:r>
                    </a:p>
                    <a:p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Organizer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: Yvonne </a:t>
                      </a:r>
                      <a:r>
                        <a:rPr lang="nl-NL" sz="1600" dirty="0" err="1">
                          <a:solidFill>
                            <a:schemeClr val="bg1"/>
                          </a:solidFill>
                        </a:rPr>
                        <a:t>Vercoulen</a:t>
                      </a:r>
                      <a:r>
                        <a:rPr lang="nl-NL" sz="1600" dirty="0">
                          <a:solidFill>
                            <a:schemeClr val="bg1"/>
                          </a:solidFill>
                        </a:rPr>
                        <a:t>, y.vercoulen@umuctrecht.nl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09.00-09.50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Stefan </a:t>
                      </a:r>
                      <a:r>
                        <a:rPr lang="nl-NL" sz="1000" i="1" dirty="0" err="1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Nierkens</a:t>
                      </a:r>
                      <a:r>
                        <a:rPr lang="nl-NL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 (Pr. </a:t>
                      </a:r>
                      <a:r>
                        <a:rPr lang="nl-NL" sz="1000" i="1" dirty="0" err="1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Màxima</a:t>
                      </a:r>
                      <a:r>
                        <a:rPr lang="nl-NL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 Center)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Immune checkpoint inhibition: mechanisms of action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DC Vaccination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4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10.00-10.50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Monika </a:t>
                      </a:r>
                      <a:r>
                        <a:rPr kumimoji="0" lang="en-GB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Wolkers</a:t>
                      </a: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(Guest speaker, </a:t>
                      </a:r>
                      <a:r>
                        <a:rPr kumimoji="0" lang="en-GB" altLang="nl-NL" sz="1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Sanquin</a:t>
                      </a:r>
                      <a:r>
                        <a:rPr kumimoji="0" lang="en-GB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Potential of immune checkpoint inhibition in childhood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cancers?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TIL therapy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0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Times New Roman"/>
                          <a:cs typeface="Arial"/>
                        </a:rPr>
                        <a:t>11.00-11.50</a:t>
                      </a:r>
                      <a:endParaRPr lang="nl-NL" sz="1000" dirty="0"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nl-NL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Zsolt Sebestyen (CTI, UMCU)</a:t>
                      </a:r>
                    </a:p>
                  </a:txBody>
                  <a:tcPr marL="90000" marR="90000" marT="46794" marB="4679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1F497D"/>
                          </a:solidFill>
                          <a:effectLst/>
                          <a:latin typeface="Trebuchet MS"/>
                          <a:ea typeface="Cambria"/>
                          <a:cs typeface="Times New Roman"/>
                        </a:rPr>
                        <a:t>Patient case: Develop a treatment plan. Is immune checkpoint inhibition an option? </a:t>
                      </a:r>
                      <a:endParaRPr lang="nl-NL" sz="1000" dirty="0">
                        <a:effectLst/>
                        <a:latin typeface="Trebuchet MS"/>
                        <a:ea typeface="Cambria"/>
                        <a:cs typeface="Times New Roman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Car T cells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71" marR="6857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3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Work on case in mixed groups </a:t>
                      </a: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12.00-13.00</a:t>
                      </a: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nl-NL" dirty="0">
                          <a:solidFill>
                            <a:schemeClr val="bg1"/>
                          </a:solidFill>
                        </a:rPr>
                        <a:t>Lunch break</a:t>
                      </a:r>
                      <a:endParaRPr lang="nl-NL" b="1" dirty="0">
                        <a:solidFill>
                          <a:schemeClr val="bg1"/>
                        </a:solidFill>
                      </a:endParaRPr>
                    </a:p>
                  </a:txBody>
                  <a:tcPr marL="91435" marR="91435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00484"/>
                  </a:ext>
                </a:extLst>
              </a:tr>
              <a:tr h="22179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itchFamily="34" charset="0"/>
                          <a:cs typeface="Times New Roman" pitchFamily="18" charset="0"/>
                        </a:rPr>
                        <a:t>13.00-16.00</a:t>
                      </a:r>
                      <a:endParaRPr kumimoji="0" lang="en-US" altLang="nl-NL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nl-NL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Maud Plantinga (KWF), Martha Cuenca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Assignment: Pitch a mini proposal about…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000" i="1" baseline="0" dirty="0">
                        <a:solidFill>
                          <a:srgbClr val="1F497D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1435" marR="91435" marT="45721" marB="45721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153314"/>
                  </a:ext>
                </a:extLst>
              </a:tr>
              <a:tr h="1828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16.00-17.15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0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Trebuchet MS" panose="020B0603020202020204" pitchFamily="34" charset="0"/>
                          <a:cs typeface="Arial" charset="0"/>
                        </a:rPr>
                        <a:t>Maud Plantinga (KWF), Martha Cuenca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nl-NL" sz="1000" b="0" i="1" u="none" strike="noStrike" cap="none" normalizeH="0" baseline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latin typeface="Trebuchet MS" panose="020B0603020202020204" pitchFamily="34" charset="0"/>
                        <a:cs typeface="Arial" charset="0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000" i="1" baseline="0" dirty="0">
                          <a:solidFill>
                            <a:srgbClr val="1F497D"/>
                          </a:solidFill>
                          <a:latin typeface="Trebuchet MS" panose="020B0603020202020204" pitchFamily="34" charset="0"/>
                        </a:rPr>
                        <a:t>Pitch </a:t>
                      </a:r>
                      <a:r>
                        <a:rPr lang="nl-NL" sz="1000" i="1" baseline="0" dirty="0" err="1">
                          <a:solidFill>
                            <a:srgbClr val="1F497D"/>
                          </a:solidFill>
                          <a:latin typeface="Trebuchet MS" panose="020B0603020202020204" pitchFamily="34" charset="0"/>
                        </a:rPr>
                        <a:t>proposals</a:t>
                      </a:r>
                      <a:endParaRPr lang="nl-NL" sz="1000" i="1" baseline="0" dirty="0">
                        <a:solidFill>
                          <a:srgbClr val="1F497D"/>
                        </a:solidFill>
                        <a:latin typeface="Trebuchet MS" panose="020B0603020202020204" pitchFamily="34" charset="0"/>
                      </a:endParaRPr>
                    </a:p>
                  </a:txBody>
                  <a:tcPr marL="91435" marR="91435" marT="45721" marB="45721" horzOverflow="overflow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02058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nl-N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17.15-18.30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nl-N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cs typeface="Arial" charset="0"/>
                        </a:rPr>
                        <a:t>DRINKS</a:t>
                      </a: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i="0" baseline="0" dirty="0">
                          <a:solidFill>
                            <a:schemeClr val="bg1"/>
                          </a:solidFill>
                          <a:latin typeface="+mj-lt"/>
                        </a:rPr>
                        <a:t>Kitchen 2nd floor </a:t>
                      </a:r>
                      <a:r>
                        <a:rPr lang="nl-NL" sz="1800" i="0" baseline="0" dirty="0" err="1">
                          <a:solidFill>
                            <a:schemeClr val="bg1"/>
                          </a:solidFill>
                          <a:latin typeface="+mj-lt"/>
                        </a:rPr>
                        <a:t>Stratenum</a:t>
                      </a:r>
                      <a:endParaRPr lang="nl-NL" sz="1800" i="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1800" i="0" baseline="0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1435" marR="91435" marT="45721" marB="4572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F49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886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587706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353</Words>
  <Application>Microsoft Office PowerPoint</Application>
  <PresentationFormat>Diavoorstelling (4:3)</PresentationFormat>
  <Paragraphs>90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Standaardontwerp</vt:lpstr>
      <vt:lpstr>Translational Immune Oncology  2022, History Immune Oncology, TME, Therapies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CTO  course Clinical Trial Development</dc:title>
  <dc:creator>Marlies</dc:creator>
  <cp:lastModifiedBy>Sunshine .</cp:lastModifiedBy>
  <cp:revision>122</cp:revision>
  <cp:lastPrinted>2019-07-23T13:36:21Z</cp:lastPrinted>
  <dcterms:created xsi:type="dcterms:W3CDTF">2015-10-22T08:43:22Z</dcterms:created>
  <dcterms:modified xsi:type="dcterms:W3CDTF">2022-09-16T11:41:09Z</dcterms:modified>
</cp:coreProperties>
</file>